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Gill Sans"/>
      <p:regular r:id="rId38"/>
      <p:bold r:id="rId39"/>
    </p:embeddedFont>
    <p:embeddedFont>
      <p:font typeface="Open Sans"/>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944C1B6-C525-4C90-B12D-3858D007C6FE}">
  <a:tblStyle styleId="{7944C1B6-C525-4C90-B12D-3858D007C6F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regular.fntdata"/><Relationship Id="rId20" Type="http://schemas.openxmlformats.org/officeDocument/2006/relationships/slide" Target="slides/slide15.xml"/><Relationship Id="rId42" Type="http://schemas.openxmlformats.org/officeDocument/2006/relationships/font" Target="fonts/OpenSans-italic.fntdata"/><Relationship Id="rId41" Type="http://schemas.openxmlformats.org/officeDocument/2006/relationships/font" Target="fonts/OpenSans-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penSans-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GillSans-bold.fntdata"/><Relationship Id="rId16" Type="http://schemas.openxmlformats.org/officeDocument/2006/relationships/slide" Target="slides/slide11.xml"/><Relationship Id="rId38" Type="http://schemas.openxmlformats.org/officeDocument/2006/relationships/font" Target="fonts/Gill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8" name="Google Shape;8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294" name="Google Shape;294;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06" name="Google Shape;40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17" name="Google Shape;41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f50d7986b_1_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5f50d7986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0ad00f8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0ad00f886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0ad00f88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0ad00f886_6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0c76ce118_1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80c76ce1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9.png"/><Relationship Id="rId8" Type="http://schemas.openxmlformats.org/officeDocument/2006/relationships/image" Target="../media/image28.png"/></Relationships>
</file>

<file path=ppt/slides/_rels/slide17.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s>
</file>

<file path=ppt/slides/_rels/slide21.xml.rels><?xml version="1.0" encoding="UTF-8" standalone="yes"?><Relationships xmlns="http://schemas.openxmlformats.org/package/2006/relationships"><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34.png"/><Relationship Id="rId9"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hyperlink" Target="https://community.openmainframeproject.org/" TargetMode="External"/><Relationship Id="rId7" Type="http://schemas.openxmlformats.org/officeDocument/2006/relationships/hyperlink" Target="https://slack.openmainframeproject.org/" TargetMode="External"/><Relationship Id="rId8"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jpg"/><Relationship Id="rId4" Type="http://schemas.openxmlformats.org/officeDocument/2006/relationships/hyperlink" Target="http://www.openmainframeproject.org/" TargetMode="External"/><Relationship Id="rId9" Type="http://schemas.openxmlformats.org/officeDocument/2006/relationships/image" Target="../media/image2.png"/><Relationship Id="rId5" Type="http://schemas.openxmlformats.org/officeDocument/2006/relationships/hyperlink" Target="https://www.openmainframeproject.org/about/join" TargetMode="External"/><Relationship Id="rId6" Type="http://schemas.openxmlformats.org/officeDocument/2006/relationships/hyperlink" Target="mailto:membership@openmainframeproject.com" TargetMode="External"/><Relationship Id="rId7" Type="http://schemas.openxmlformats.org/officeDocument/2006/relationships/hyperlink" Target="mailto:membership@openmainframeproject.com" TargetMode="External"/><Relationship Id="rId8" Type="http://schemas.openxmlformats.org/officeDocument/2006/relationships/hyperlink" Target="https://www.openmainframeproject.org/about/join/now"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20.png"/><Relationship Id="rId13"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30.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3"/>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91" name="Google Shape;91;p13"/>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186" name="Google Shape;186;p22"/>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187" name="Google Shape;187;p22"/>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189" name="Google Shape;189;p22"/>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190" name="Google Shape;190;p22"/>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191" name="Google Shape;191;p22"/>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193" name="Google Shape;193;p22"/>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194" name="Google Shape;194;p22"/>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195" name="Google Shape;195;p22"/>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197" name="Google Shape;197;p22"/>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198" name="Google Shape;198;p22"/>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199" name="Google Shape;199;p22"/>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201" name="Google Shape;201;p22"/>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202" name="Google Shape;202;p22"/>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203" name="Google Shape;203;p22"/>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205" name="Google Shape;205;p22"/>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206" name="Google Shape;206;p22"/>
          <p:cNvGrpSpPr/>
          <p:nvPr/>
        </p:nvGrpSpPr>
        <p:grpSpPr>
          <a:xfrm>
            <a:off x="2817492" y="1400352"/>
            <a:ext cx="3509239" cy="3257208"/>
            <a:chOff x="3318063" y="1368287"/>
            <a:chExt cx="2408000" cy="2993482"/>
          </a:xfrm>
        </p:grpSpPr>
        <p:sp>
          <p:nvSpPr>
            <p:cNvPr id="207" name="Google Shape;207;p22"/>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08" name="Google Shape;208;p22"/>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09" name="Google Shape;209;p22"/>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10" name="Google Shape;210;p22"/>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11" name="Google Shape;211;p22"/>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12" name="Google Shape;212;p22"/>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13" name="Google Shape;213;p22"/>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14" name="Google Shape;214;p22"/>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215" name="Google Shape;215;p22"/>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16" name="Google Shape;216;p22"/>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17" name="Google Shape;217;p22"/>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18" name="Google Shape;218;p22"/>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19" name="Google Shape;219;p22"/>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20" name="Google Shape;220;p22"/>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21" name="Google Shape;221;p22"/>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22" name="Google Shape;222;p22"/>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23" name="Google Shape;223;p22"/>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224" name="Google Shape;224;p2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grpSp>
        <p:nvGrpSpPr>
          <p:cNvPr id="229" name="Google Shape;229;p23"/>
          <p:cNvGrpSpPr/>
          <p:nvPr/>
        </p:nvGrpSpPr>
        <p:grpSpPr>
          <a:xfrm>
            <a:off x="673100" y="1096782"/>
            <a:ext cx="8098943" cy="3311092"/>
            <a:chOff x="0" y="1661"/>
            <a:chExt cx="10798591" cy="4414789"/>
          </a:xfrm>
        </p:grpSpPr>
        <p:sp>
          <p:nvSpPr>
            <p:cNvPr id="230" name="Google Shape;230;p23"/>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1" name="Google Shape;231;p23"/>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232" name="Google Shape;232;p23"/>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 name="Google Shape;233;p23"/>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234" name="Google Shape;234;p23"/>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5" name="Google Shape;235;p23"/>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236" name="Google Shape;236;p23"/>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 name="Google Shape;237;p23"/>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238" name="Google Shape;238;p23"/>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 name="Google Shape;239;p23"/>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240" name="Google Shape;240;p23"/>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1" name="Google Shape;241;p23"/>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242" name="Google Shape;242;p23"/>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3" name="Google Shape;243;p23"/>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244" name="Google Shape;244;p23"/>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5" name="Google Shape;245;p23"/>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246" name="Google Shape;246;p23"/>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7" name="Google Shape;247;p23"/>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248" name="Google Shape;248;p23"/>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9" name="Google Shape;249;p23"/>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250" name="Google Shape;250;p2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4"/>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56" name="Google Shape;256;p24"/>
          <p:cNvCxnSpPr>
            <a:stCxn id="255"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257" name="Google Shape;257;p24"/>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258" name="Google Shape;258;p24"/>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259" name="Google Shape;259;p24"/>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260" name="Google Shape;260;p24"/>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61" name="Google Shape;261;p24"/>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262" name="Google Shape;262;p24"/>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LF Innovated</a:t>
            </a:r>
            <a:endParaRPr sz="1100"/>
          </a:p>
        </p:txBody>
      </p:sp>
      <p:sp>
        <p:nvSpPr>
          <p:cNvPr id="263" name="Google Shape;263;p24"/>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264" name="Google Shape;264;p24"/>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265" name="Google Shape;265;p24"/>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sz="1100"/>
          </a:p>
        </p:txBody>
      </p:sp>
      <p:sp>
        <p:nvSpPr>
          <p:cNvPr id="266" name="Google Shape;266;p24"/>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20000</a:t>
            </a:r>
            <a:r>
              <a:rPr b="1" lang="en-US" sz="1100">
                <a:solidFill>
                  <a:schemeClr val="dk1"/>
                </a:solidFill>
                <a:latin typeface="Gill Sans"/>
                <a:ea typeface="Gill Sans"/>
                <a:cs typeface="Gill Sans"/>
                <a:sym typeface="Gill Sans"/>
              </a:rPr>
              <a:t>+ Commits, 200+ committers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 Zowe Conformant offerings</a:t>
            </a:r>
            <a:endParaRPr b="1" sz="1100">
              <a:solidFill>
                <a:schemeClr val="dk1"/>
              </a:solidFill>
              <a:latin typeface="Gill Sans"/>
              <a:ea typeface="Gill Sans"/>
              <a:cs typeface="Gill Sans"/>
              <a:sym typeface="Gill Sans"/>
            </a:endParaRPr>
          </a:p>
        </p:txBody>
      </p:sp>
      <p:sp>
        <p:nvSpPr>
          <p:cNvPr id="267" name="Google Shape;267;p24"/>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sz="1400">
                <a:solidFill>
                  <a:schemeClr val="dk1"/>
                </a:solidFill>
                <a:latin typeface="Gill Sans"/>
                <a:ea typeface="Gill Sans"/>
                <a:cs typeface="Gill Sans"/>
                <a:sym typeface="Gill Sans"/>
              </a:rPr>
              <a:t>Linux Foundation focuses </a:t>
            </a:r>
            <a:endParaRPr sz="1100"/>
          </a:p>
          <a:p>
            <a:pPr indent="0" lvl="0" marL="0" marR="0" rtl="0" algn="l">
              <a:spcBef>
                <a:spcPts val="0"/>
              </a:spcBef>
              <a:spcAft>
                <a:spcPts val="0"/>
              </a:spcAft>
              <a:buNone/>
            </a:pPr>
            <a:r>
              <a:rPr b="1" i="1" lang="en-US" sz="1400">
                <a:solidFill>
                  <a:schemeClr val="dk1"/>
                </a:solidFill>
                <a:latin typeface="Gill Sans"/>
                <a:ea typeface="Gill Sans"/>
                <a:cs typeface="Gill Sans"/>
                <a:sym typeface="Gill Sans"/>
              </a:rPr>
              <a:t>on projects that matter</a:t>
            </a:r>
            <a:endParaRPr sz="1100"/>
          </a:p>
        </p:txBody>
      </p:sp>
      <p:sp>
        <p:nvSpPr>
          <p:cNvPr id="268" name="Google Shape;268;p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269" name="Google Shape;269;p24"/>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276" name="Google Shape;276;p2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6"/>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400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282" name="Google Shape;282;p2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283" name="Google Shape;283;p2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7"/>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289" name="Google Shape;289;p27"/>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290" name="Google Shape;290;p2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28"/>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297" name="Google Shape;297;p28"/>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298" name="Google Shape;298;p28"/>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299" name="Google Shape;299;p28"/>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00" name="Google Shape;300;p28"/>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01" name="Google Shape;301;p28"/>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02" name="Google Shape;302;p28"/>
          <p:cNvCxnSpPr>
            <a:stCxn id="300" idx="6"/>
            <a:endCxn id="299"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03" name="Google Shape;303;p28"/>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04" name="Google Shape;304;p28"/>
          <p:cNvCxnSpPr>
            <a:stCxn id="299" idx="6"/>
            <a:endCxn id="303"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305" name="Google Shape;305;p28"/>
          <p:cNvCxnSpPr>
            <a:stCxn id="303" idx="6"/>
            <a:endCxn id="301"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06" name="Google Shape;306;p28"/>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07" name="Google Shape;307;p28"/>
          <p:cNvCxnSpPr>
            <a:stCxn id="301" idx="6"/>
            <a:endCxn id="306"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08" name="Google Shape;308;p28"/>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09" name="Google Shape;309;p28"/>
          <p:cNvCxnSpPr>
            <a:stCxn id="306" idx="6"/>
            <a:endCxn id="308"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10" name="Google Shape;310;p28"/>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311" name="Google Shape;311;p28"/>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312" name="Google Shape;312;p28"/>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313" name="Google Shape;313;p28"/>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314" name="Google Shape;314;p28"/>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315" name="Google Shape;315;p28"/>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316" name="Google Shape;316;p28"/>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317" name="Google Shape;317;p28"/>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318" name="Google Shape;318;p28"/>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319" name="Google Shape;319;p28"/>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320" name="Google Shape;320;p28"/>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21" name="Google Shape;321;p28"/>
          <p:cNvCxnSpPr>
            <a:stCxn id="308" idx="6"/>
            <a:endCxn id="320"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22" name="Google Shape;322;p28"/>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323" name="Google Shape;323;p28"/>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324" name="Google Shape;324;p28"/>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325" name="Google Shape;325;p28"/>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326" name="Google Shape;326;p28"/>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327" name="Google Shape;327;p28"/>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328" name="Google Shape;328;p28"/>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329" name="Google Shape;329;p28"/>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330" name="Google Shape;330;p28"/>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9"/>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336" name="Google Shape;336;p2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37" name="Google Shape;337;p2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343" name="Google Shape;343;p3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44" name="Google Shape;344;p3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350" name="Google Shape;350;p3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4"/>
          <p:cNvSpPr txBox="1"/>
          <p:nvPr>
            <p:ph idx="1" type="body"/>
          </p:nvPr>
        </p:nvSpPr>
        <p:spPr>
          <a:xfrm>
            <a:off x="524535" y="207034"/>
            <a:ext cx="7696439" cy="4668102"/>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2000"/>
              <a:buNone/>
            </a:pPr>
            <a:r>
              <a:rPr lang="en-US">
                <a:solidFill>
                  <a:schemeClr val="dk1"/>
                </a:solidFill>
              </a:rPr>
              <a:t>Mission of the Open Mainframe Project: </a:t>
            </a:r>
            <a:endParaRPr/>
          </a:p>
          <a:p>
            <a:pPr indent="0" lvl="0" marL="127000" rtl="0" algn="l">
              <a:lnSpc>
                <a:spcPct val="100000"/>
              </a:lnSpc>
              <a:spcBef>
                <a:spcPts val="1200"/>
              </a:spcBef>
              <a:spcAft>
                <a:spcPts val="0"/>
              </a:spcAft>
              <a:buSzPts val="2800"/>
              <a:buNone/>
            </a:pPr>
            <a:r>
              <a:rPr b="1" lang="en-US" sz="2800">
                <a:solidFill>
                  <a:srgbClr val="0070C0"/>
                </a:solidFill>
              </a:rPr>
              <a:t>Build community and adoption of Open Source on the mainframe </a:t>
            </a:r>
            <a:endParaRPr/>
          </a:p>
          <a:p>
            <a:pPr indent="0" lvl="0" marL="127000" rtl="0" algn="l">
              <a:lnSpc>
                <a:spcPct val="100000"/>
              </a:lnSpc>
              <a:spcBef>
                <a:spcPts val="1200"/>
              </a:spcBef>
              <a:spcAft>
                <a:spcPts val="0"/>
              </a:spcAft>
              <a:buSzPts val="2000"/>
              <a:buNone/>
            </a:pPr>
            <a:r>
              <a:t/>
            </a:r>
            <a:endParaRPr>
              <a:solidFill>
                <a:schemeClr val="dk1"/>
              </a:solidFill>
            </a:endParaRPr>
          </a:p>
          <a:p>
            <a:pPr indent="-230187" lvl="1" marL="742950" rtl="0" algn="l">
              <a:lnSpc>
                <a:spcPct val="100000"/>
              </a:lnSpc>
              <a:spcBef>
                <a:spcPts val="1200"/>
              </a:spcBef>
              <a:spcAft>
                <a:spcPts val="0"/>
              </a:spcAft>
              <a:buSzPts val="2400"/>
              <a:buFont typeface="Arial"/>
              <a:buChar char="•"/>
            </a:pPr>
            <a:r>
              <a:rPr b="1" lang="en-US" sz="2400">
                <a:solidFill>
                  <a:srgbClr val="FF9900"/>
                </a:solidFill>
              </a:rPr>
              <a:t>Eliminating barriers </a:t>
            </a:r>
            <a:r>
              <a:rPr lang="en-US" sz="2000"/>
              <a:t>to Open Source adoption on the mainframe</a:t>
            </a:r>
            <a:endParaRPr/>
          </a:p>
          <a:p>
            <a:pPr indent="-230187" lvl="1" marL="742950" rtl="0" algn="l">
              <a:lnSpc>
                <a:spcPct val="100000"/>
              </a:lnSpc>
              <a:spcBef>
                <a:spcPts val="1200"/>
              </a:spcBef>
              <a:spcAft>
                <a:spcPts val="0"/>
              </a:spcAft>
              <a:buSzPts val="2400"/>
              <a:buFont typeface="Arial"/>
              <a:buChar char="•"/>
            </a:pPr>
            <a:r>
              <a:rPr b="1" lang="en-US" sz="2400">
                <a:solidFill>
                  <a:srgbClr val="00B0F0"/>
                </a:solidFill>
              </a:rPr>
              <a:t>Demonstrating value </a:t>
            </a:r>
            <a:r>
              <a:rPr lang="en-US" sz="2000"/>
              <a:t>of the mainframe on technical and business levels</a:t>
            </a:r>
            <a:endParaRPr/>
          </a:p>
          <a:p>
            <a:pPr indent="-230187" lvl="1" marL="742950" rtl="0" algn="l">
              <a:lnSpc>
                <a:spcPct val="100000"/>
              </a:lnSpc>
              <a:spcBef>
                <a:spcPts val="1200"/>
              </a:spcBef>
              <a:spcAft>
                <a:spcPts val="0"/>
              </a:spcAft>
              <a:buSzPts val="2400"/>
              <a:buFont typeface="Arial"/>
              <a:buChar char="•"/>
            </a:pPr>
            <a:r>
              <a:rPr b="1" lang="en-US" sz="2400">
                <a:solidFill>
                  <a:schemeClr val="accent2"/>
                </a:solidFill>
              </a:rPr>
              <a:t>Strengthening collaboration </a:t>
            </a:r>
            <a:r>
              <a:rPr lang="en-US" sz="2000">
                <a:solidFill>
                  <a:schemeClr val="dk1"/>
                </a:solidFill>
              </a:rPr>
              <a:t>points </a:t>
            </a:r>
            <a:r>
              <a:rPr lang="en-US" sz="2000"/>
              <a:t>and resources for the community to thrive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356" name="Google Shape;356;p32"/>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357" name="Google Shape;357;p32"/>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358" name="Google Shape;358;p32"/>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359" name="Google Shape;359;p32"/>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365" name="Google Shape;365;p33"/>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both new and old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Goal is to showcase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https://www.openmainframeproject.org/category/blog/i-am-a-mainframer</a:t>
            </a:r>
            <a:r>
              <a:rPr lang="en-US" sz="1000"/>
              <a:t> </a:t>
            </a:r>
            <a:endParaRPr sz="1000"/>
          </a:p>
        </p:txBody>
      </p:sp>
      <p:pic>
        <p:nvPicPr>
          <p:cNvPr id="366" name="Google Shape;366;p33"/>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pic>
        <p:nvPicPr>
          <p:cNvPr id="367" name="Google Shape;367;p33"/>
          <p:cNvPicPr preferRelativeResize="0"/>
          <p:nvPr/>
        </p:nvPicPr>
        <p:blipFill rotWithShape="1">
          <a:blip r:embed="rId5">
            <a:alphaModFix/>
          </a:blip>
          <a:srcRect b="0" l="0" r="0" t="0"/>
          <a:stretch/>
        </p:blipFill>
        <p:spPr>
          <a:xfrm>
            <a:off x="2047136" y="1063727"/>
            <a:ext cx="2683468" cy="1273991"/>
          </a:xfrm>
          <a:prstGeom prst="rect">
            <a:avLst/>
          </a:prstGeom>
          <a:noFill/>
          <a:ln>
            <a:noFill/>
          </a:ln>
        </p:spPr>
      </p:pic>
      <p:sp>
        <p:nvSpPr>
          <p:cNvPr id="368" name="Google Shape;368;p33"/>
          <p:cNvSpPr txBox="1"/>
          <p:nvPr/>
        </p:nvSpPr>
        <p:spPr>
          <a:xfrm>
            <a:off x="2322490"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369" name="Google Shape;369;p33"/>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7"/>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370" name="Google Shape;370;p33"/>
          <p:cNvPicPr preferRelativeResize="0"/>
          <p:nvPr/>
        </p:nvPicPr>
        <p:blipFill rotWithShape="1">
          <a:blip r:embed="rId8">
            <a:alphaModFix/>
          </a:blip>
          <a:srcRect b="0" l="0" r="0" t="0"/>
          <a:stretch/>
        </p:blipFill>
        <p:spPr>
          <a:xfrm>
            <a:off x="432975" y="981901"/>
            <a:ext cx="1216600" cy="1076000"/>
          </a:xfrm>
          <a:prstGeom prst="rect">
            <a:avLst/>
          </a:prstGeom>
          <a:noFill/>
          <a:ln>
            <a:noFill/>
          </a:ln>
        </p:spPr>
      </p:pic>
      <p:sp>
        <p:nvSpPr>
          <p:cNvPr id="371" name="Google Shape;371;p33"/>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372" name="Google Shape;372;p33"/>
          <p:cNvPicPr preferRelativeResize="0"/>
          <p:nvPr/>
        </p:nvPicPr>
        <p:blipFill rotWithShape="1">
          <a:blip r:embed="rId9">
            <a:alphaModFix/>
          </a:blip>
          <a:srcRect b="34322" l="32774" r="33071" t="0"/>
          <a:stretch/>
        </p:blipFill>
        <p:spPr>
          <a:xfrm>
            <a:off x="5543675" y="1063725"/>
            <a:ext cx="3123000" cy="1199875"/>
          </a:xfrm>
          <a:prstGeom prst="rect">
            <a:avLst/>
          </a:prstGeom>
          <a:noFill/>
          <a:ln>
            <a:noFill/>
          </a:ln>
        </p:spPr>
      </p:pic>
      <p:pic>
        <p:nvPicPr>
          <p:cNvPr id="373" name="Google Shape;373;p33"/>
          <p:cNvPicPr preferRelativeResize="0"/>
          <p:nvPr/>
        </p:nvPicPr>
        <p:blipFill>
          <a:blip r:embed="rId10">
            <a:alphaModFix/>
          </a:blip>
          <a:stretch>
            <a:fillRect/>
          </a:stretch>
        </p:blipFill>
        <p:spPr>
          <a:xfrm>
            <a:off x="4957467" y="2594991"/>
            <a:ext cx="4075233" cy="1274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34"/>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79" name="Google Shape;379;p34"/>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5"/>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385" name="Google Shape;385;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6"/>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391" name="Google Shape;391;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37"/>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397" name="Google Shape;397;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3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a:t>Our project communities control the name of the project, not any one member or company contributor</a:t>
            </a:r>
            <a:endParaRPr/>
          </a:p>
          <a:p>
            <a:pPr indent="-165100" lvl="0" marL="1778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165100" lvl="0" marL="1778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165100" lvl="0" marL="1778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03" name="Google Shape;403;p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descr="12c copy" id="408" name="Google Shape;408;p39"/>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409" name="Google Shape;409;p39"/>
          <p:cNvSpPr/>
          <p:nvPr/>
        </p:nvSpPr>
        <p:spPr>
          <a:xfrm>
            <a:off x="12991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p39"/>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1" name="Google Shape;411;p39"/>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1775" lvl="0" marL="23177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Gill Sans"/>
                <a:ea typeface="Gill Sans"/>
                <a:cs typeface="Gill Sans"/>
                <a:sym typeface="Gill Sans"/>
              </a:rPr>
              <a:t>Find out more and subscribe to our newsletter at </a:t>
            </a:r>
            <a:r>
              <a:rPr b="0" i="0" lang="en-US" sz="1800" u="sng" cap="none" strike="noStrike">
                <a:solidFill>
                  <a:schemeClr val="hlink"/>
                </a:solidFill>
                <a:latin typeface="Gill Sans"/>
                <a:ea typeface="Gill Sans"/>
                <a:cs typeface="Gill Sans"/>
                <a:sym typeface="Gill Sans"/>
                <a:hlinkClick r:id="rId4"/>
              </a:rPr>
              <a:t>www.openmainframeproject.org</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O</a:t>
            </a:r>
            <a:r>
              <a:rPr b="0" i="0" lang="en-US" sz="1800" u="none" cap="none" strike="noStrike">
                <a:solidFill>
                  <a:schemeClr val="dk1"/>
                </a:solidFill>
                <a:latin typeface="Gill Sans"/>
                <a:ea typeface="Gill Sans"/>
                <a:cs typeface="Gill Sans"/>
                <a:sym typeface="Gill Sans"/>
              </a:rPr>
              <a:t>rganizational membership opportunities at </a:t>
            </a:r>
            <a:r>
              <a:rPr b="0" i="0" lang="en-US" sz="1800" u="sng" cap="none" strike="noStrike">
                <a:solidFill>
                  <a:schemeClr val="hlink"/>
                </a:solidFill>
                <a:latin typeface="Gill Sans"/>
                <a:ea typeface="Gill Sans"/>
                <a:cs typeface="Gill Sans"/>
                <a:sym typeface="Gill Sans"/>
                <a:hlinkClick r:id="rId5"/>
              </a:rPr>
              <a:t>https://www.openmainframeproject.org/about/join</a:t>
            </a:r>
            <a:r>
              <a:rPr b="0" i="0" lang="en-US" sz="1800" u="none" cap="none" strike="noStrike">
                <a:solidFill>
                  <a:schemeClr val="dk1"/>
                </a:solidFill>
                <a:latin typeface="Gill Sans"/>
                <a:ea typeface="Gill Sans"/>
                <a:cs typeface="Gill Sans"/>
                <a:sym typeface="Gill Sans"/>
              </a:rPr>
              <a:t> or email at </a:t>
            </a:r>
            <a:r>
              <a:rPr b="0" i="0" lang="en-US" sz="1800" u="sng" cap="none" strike="noStrike">
                <a:solidFill>
                  <a:schemeClr val="hlink"/>
                </a:solidFill>
                <a:latin typeface="Gill Sans"/>
                <a:ea typeface="Gill Sans"/>
                <a:cs typeface="Gill Sans"/>
                <a:sym typeface="Gill Sans"/>
                <a:hlinkClick r:id="rId6"/>
              </a:rPr>
              <a:t>membership@openmainframe</a:t>
            </a:r>
            <a:r>
              <a:rPr lang="en-US" sz="1800" u="sng">
                <a:solidFill>
                  <a:schemeClr val="hlink"/>
                </a:solidFill>
                <a:hlinkClick r:id="rId7"/>
              </a:rPr>
              <a:t>project.com</a:t>
            </a:r>
            <a:r>
              <a:rPr lang="en-US" sz="1800"/>
              <a:t> </a:t>
            </a:r>
            <a:endParaRPr sz="1800"/>
          </a:p>
          <a:p>
            <a:pPr indent="-171450" lvl="1" marL="742950" marR="0" rtl="0" algn="l">
              <a:lnSpc>
                <a:spcPct val="100000"/>
              </a:lnSpc>
              <a:spcBef>
                <a:spcPts val="720"/>
              </a:spcBef>
              <a:spcAft>
                <a:spcPts val="0"/>
              </a:spcAft>
              <a:buSzPts val="1800"/>
              <a:buChar char="–"/>
            </a:pPr>
            <a:r>
              <a:rPr lang="en-US"/>
              <a:t>If you are ready to pursue corporate members, complete the paperwork at </a:t>
            </a:r>
            <a:r>
              <a:rPr lang="en-US" u="sng">
                <a:solidFill>
                  <a:schemeClr val="hlink"/>
                </a:solidFill>
                <a:hlinkClick r:id="rId8"/>
              </a:rPr>
              <a:t>https://www.openmainframeproject.org/about/join/now</a:t>
            </a:r>
            <a:r>
              <a:rPr lang="en-US"/>
              <a:t> </a:t>
            </a:r>
            <a:endParaRPr/>
          </a:p>
        </p:txBody>
      </p:sp>
      <p:pic>
        <p:nvPicPr>
          <p:cNvPr descr="OpenMainframe_Logo_Pantone.png" id="412" name="Google Shape;412;p39"/>
          <p:cNvPicPr preferRelativeResize="0"/>
          <p:nvPr/>
        </p:nvPicPr>
        <p:blipFill rotWithShape="1">
          <a:blip r:embed="rId9">
            <a:alphaModFix/>
          </a:blip>
          <a:srcRect b="0" l="0" r="0" t="0"/>
          <a:stretch/>
        </p:blipFill>
        <p:spPr>
          <a:xfrm>
            <a:off x="8307388" y="100013"/>
            <a:ext cx="469899" cy="519112"/>
          </a:xfrm>
          <a:prstGeom prst="rect">
            <a:avLst/>
          </a:prstGeom>
          <a:noFill/>
          <a:ln>
            <a:noFill/>
          </a:ln>
        </p:spPr>
      </p:pic>
      <p:sp>
        <p:nvSpPr>
          <p:cNvPr id="413" name="Google Shape;413;p39"/>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414" name="Google Shape;414;p39"/>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40"/>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Ecosystem of vendor-neutral hosted projects</a:t>
            </a:r>
            <a:endParaRPr/>
          </a:p>
        </p:txBody>
      </p:sp>
      <p:sp>
        <p:nvSpPr>
          <p:cNvPr id="102" name="Google Shape;102;p15"/>
          <p:cNvSpPr/>
          <p:nvPr/>
        </p:nvSpPr>
        <p:spPr>
          <a:xfrm>
            <a:off x="0" y="4717774"/>
            <a:ext cx="9144000" cy="425726"/>
          </a:xfrm>
          <a:prstGeom prst="rect">
            <a:avLst/>
          </a:prstGeom>
          <a:solidFill>
            <a:schemeClr val="accent1">
              <a:alpha val="5882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rPr b="0" i="0" lang="en-US" sz="1800" u="none" cap="none" strike="noStrike">
                <a:solidFill>
                  <a:schemeClr val="lt1"/>
                </a:solidFill>
                <a:latin typeface="Gill Sans"/>
                <a:ea typeface="Gill Sans"/>
                <a:cs typeface="Gill Sans"/>
                <a:sym typeface="Gill Sans"/>
              </a:rPr>
              <a:t>Learn about all Open Mainframe projects at </a:t>
            </a:r>
            <a:r>
              <a:rPr b="0" i="0" lang="en-US" sz="1800" u="sng" cap="none" strike="noStrike">
                <a:solidFill>
                  <a:schemeClr val="hlink"/>
                </a:solidFill>
                <a:latin typeface="Gill Sans"/>
                <a:ea typeface="Gill Sans"/>
                <a:cs typeface="Gill Sans"/>
                <a:sym typeface="Gill Sans"/>
                <a:hlinkClick r:id="rId3"/>
              </a:rPr>
              <a:t>https://www.openmainframeproject.org/projects</a:t>
            </a:r>
            <a:r>
              <a:rPr b="0" i="0" lang="en-US" sz="1800" u="none" cap="none" strike="noStrike">
                <a:solidFill>
                  <a:schemeClr val="lt1"/>
                </a:solidFill>
                <a:latin typeface="Gill Sans"/>
                <a:ea typeface="Gill Sans"/>
                <a:cs typeface="Gill Sans"/>
                <a:sym typeface="Gill Sans"/>
              </a:rPr>
              <a:t> </a:t>
            </a:r>
            <a:endParaRPr/>
          </a:p>
        </p:txBody>
      </p:sp>
      <p:grpSp>
        <p:nvGrpSpPr>
          <p:cNvPr id="103" name="Google Shape;103;p15"/>
          <p:cNvGrpSpPr/>
          <p:nvPr/>
        </p:nvGrpSpPr>
        <p:grpSpPr>
          <a:xfrm>
            <a:off x="242886" y="2559775"/>
            <a:ext cx="8658228" cy="1656675"/>
            <a:chOff x="297502" y="2026375"/>
            <a:chExt cx="8658228" cy="1656675"/>
          </a:xfrm>
        </p:grpSpPr>
        <p:grpSp>
          <p:nvGrpSpPr>
            <p:cNvPr id="104" name="Google Shape;104;p15"/>
            <p:cNvGrpSpPr/>
            <p:nvPr/>
          </p:nvGrpSpPr>
          <p:grpSpPr>
            <a:xfrm>
              <a:off x="297502" y="2479189"/>
              <a:ext cx="8658228" cy="1203861"/>
              <a:chOff x="297502" y="2479189"/>
              <a:chExt cx="8658228" cy="1203861"/>
            </a:xfrm>
          </p:grpSpPr>
          <p:grpSp>
            <p:nvGrpSpPr>
              <p:cNvPr id="105" name="Google Shape;105;p15"/>
              <p:cNvGrpSpPr/>
              <p:nvPr/>
            </p:nvGrpSpPr>
            <p:grpSpPr>
              <a:xfrm>
                <a:off x="297502" y="3163100"/>
                <a:ext cx="8658228" cy="519950"/>
                <a:chOff x="297502" y="3163100"/>
                <a:chExt cx="8658228" cy="519950"/>
              </a:xfrm>
            </p:grpSpPr>
            <p:pic>
              <p:nvPicPr>
                <p:cNvPr id="106" name="Google Shape;106;p15"/>
                <p:cNvPicPr preferRelativeResize="0"/>
                <p:nvPr/>
              </p:nvPicPr>
              <p:blipFill>
                <a:blip r:embed="rId4">
                  <a:alphaModFix/>
                </a:blip>
                <a:stretch>
                  <a:fillRect/>
                </a:stretch>
              </p:blipFill>
              <p:spPr>
                <a:xfrm>
                  <a:off x="7516720" y="3163100"/>
                  <a:ext cx="1439010" cy="519950"/>
                </a:xfrm>
                <a:prstGeom prst="rect">
                  <a:avLst/>
                </a:prstGeom>
                <a:noFill/>
                <a:ln>
                  <a:noFill/>
                </a:ln>
              </p:spPr>
            </p:pic>
            <p:pic>
              <p:nvPicPr>
                <p:cNvPr id="107" name="Google Shape;107;p15"/>
                <p:cNvPicPr preferRelativeResize="0"/>
                <p:nvPr/>
              </p:nvPicPr>
              <p:blipFill>
                <a:blip r:embed="rId5">
                  <a:alphaModFix/>
                </a:blip>
                <a:stretch>
                  <a:fillRect/>
                </a:stretch>
              </p:blipFill>
              <p:spPr>
                <a:xfrm>
                  <a:off x="297502" y="3163100"/>
                  <a:ext cx="2096573" cy="519950"/>
                </a:xfrm>
                <a:prstGeom prst="rect">
                  <a:avLst/>
                </a:prstGeom>
                <a:noFill/>
                <a:ln>
                  <a:noFill/>
                </a:ln>
              </p:spPr>
            </p:pic>
            <p:pic>
              <p:nvPicPr>
                <p:cNvPr id="108" name="Google Shape;108;p15"/>
                <p:cNvPicPr preferRelativeResize="0"/>
                <p:nvPr/>
              </p:nvPicPr>
              <p:blipFill>
                <a:blip r:embed="rId6">
                  <a:alphaModFix/>
                </a:blip>
                <a:stretch>
                  <a:fillRect/>
                </a:stretch>
              </p:blipFill>
              <p:spPr>
                <a:xfrm>
                  <a:off x="5472669" y="3163101"/>
                  <a:ext cx="1779908" cy="519949"/>
                </a:xfrm>
                <a:prstGeom prst="rect">
                  <a:avLst/>
                </a:prstGeom>
                <a:noFill/>
                <a:ln>
                  <a:noFill/>
                </a:ln>
              </p:spPr>
            </p:pic>
            <p:pic>
              <p:nvPicPr>
                <p:cNvPr id="109" name="Google Shape;109;p15"/>
                <p:cNvPicPr preferRelativeResize="0"/>
                <p:nvPr/>
              </p:nvPicPr>
              <p:blipFill>
                <a:blip r:embed="rId7">
                  <a:alphaModFix/>
                </a:blip>
                <a:stretch>
                  <a:fillRect/>
                </a:stretch>
              </p:blipFill>
              <p:spPr>
                <a:xfrm>
                  <a:off x="2658218" y="3163100"/>
                  <a:ext cx="2550308" cy="519949"/>
                </a:xfrm>
                <a:prstGeom prst="rect">
                  <a:avLst/>
                </a:prstGeom>
                <a:noFill/>
                <a:ln>
                  <a:noFill/>
                </a:ln>
              </p:spPr>
            </p:pic>
          </p:grpSp>
          <p:grpSp>
            <p:nvGrpSpPr>
              <p:cNvPr id="110" name="Google Shape;110;p15"/>
              <p:cNvGrpSpPr/>
              <p:nvPr/>
            </p:nvGrpSpPr>
            <p:grpSpPr>
              <a:xfrm>
                <a:off x="502094" y="2479189"/>
                <a:ext cx="8249045" cy="519951"/>
                <a:chOff x="517725" y="2479189"/>
                <a:chExt cx="8249045" cy="519951"/>
              </a:xfrm>
            </p:grpSpPr>
            <p:pic>
              <p:nvPicPr>
                <p:cNvPr id="111" name="Google Shape;111;p15"/>
                <p:cNvPicPr preferRelativeResize="0"/>
                <p:nvPr/>
              </p:nvPicPr>
              <p:blipFill>
                <a:blip r:embed="rId8">
                  <a:alphaModFix/>
                </a:blip>
                <a:stretch>
                  <a:fillRect/>
                </a:stretch>
              </p:blipFill>
              <p:spPr>
                <a:xfrm>
                  <a:off x="2836956" y="2479190"/>
                  <a:ext cx="1297505" cy="519949"/>
                </a:xfrm>
                <a:prstGeom prst="rect">
                  <a:avLst/>
                </a:prstGeom>
                <a:noFill/>
                <a:ln>
                  <a:noFill/>
                </a:ln>
              </p:spPr>
            </p:pic>
            <p:pic>
              <p:nvPicPr>
                <p:cNvPr id="112" name="Google Shape;112;p15"/>
                <p:cNvPicPr preferRelativeResize="0"/>
                <p:nvPr/>
              </p:nvPicPr>
              <p:blipFill>
                <a:blip r:embed="rId9">
                  <a:alphaModFix/>
                </a:blip>
                <a:stretch>
                  <a:fillRect/>
                </a:stretch>
              </p:blipFill>
              <p:spPr>
                <a:xfrm>
                  <a:off x="517725" y="2479189"/>
                  <a:ext cx="1885751" cy="519950"/>
                </a:xfrm>
                <a:prstGeom prst="rect">
                  <a:avLst/>
                </a:prstGeom>
                <a:noFill/>
                <a:ln>
                  <a:noFill/>
                </a:ln>
              </p:spPr>
            </p:pic>
            <p:pic>
              <p:nvPicPr>
                <p:cNvPr id="113" name="Google Shape;113;p15"/>
                <p:cNvPicPr preferRelativeResize="0"/>
                <p:nvPr/>
              </p:nvPicPr>
              <p:blipFill>
                <a:blip r:embed="rId10">
                  <a:alphaModFix/>
                </a:blip>
                <a:stretch>
                  <a:fillRect/>
                </a:stretch>
              </p:blipFill>
              <p:spPr>
                <a:xfrm>
                  <a:off x="4567941" y="2479189"/>
                  <a:ext cx="1846230" cy="519951"/>
                </a:xfrm>
                <a:prstGeom prst="rect">
                  <a:avLst/>
                </a:prstGeom>
                <a:noFill/>
                <a:ln>
                  <a:noFill/>
                </a:ln>
              </p:spPr>
            </p:pic>
            <p:pic>
              <p:nvPicPr>
                <p:cNvPr id="114" name="Google Shape;114;p15"/>
                <p:cNvPicPr preferRelativeResize="0"/>
                <p:nvPr/>
              </p:nvPicPr>
              <p:blipFill>
                <a:blip r:embed="rId11">
                  <a:alphaModFix/>
                </a:blip>
                <a:stretch>
                  <a:fillRect/>
                </a:stretch>
              </p:blipFill>
              <p:spPr>
                <a:xfrm>
                  <a:off x="6847650" y="2561821"/>
                  <a:ext cx="1919120" cy="354688"/>
                </a:xfrm>
                <a:prstGeom prst="rect">
                  <a:avLst/>
                </a:prstGeom>
                <a:noFill/>
                <a:ln>
                  <a:noFill/>
                </a:ln>
              </p:spPr>
            </p:pic>
          </p:grpSp>
        </p:grpSp>
        <p:sp>
          <p:nvSpPr>
            <p:cNvPr id="115" name="Google Shape;115;p15"/>
            <p:cNvSpPr txBox="1"/>
            <p:nvPr/>
          </p:nvSpPr>
          <p:spPr>
            <a:xfrm>
              <a:off x="2662825" y="2026375"/>
              <a:ext cx="39276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Incubation Projects</a:t>
              </a:r>
              <a:endParaRPr>
                <a:latin typeface="Gill Sans"/>
                <a:ea typeface="Gill Sans"/>
                <a:cs typeface="Gill Sans"/>
                <a:sym typeface="Gill Sans"/>
              </a:endParaRPr>
            </a:p>
          </p:txBody>
        </p:sp>
      </p:grpSp>
      <p:grpSp>
        <p:nvGrpSpPr>
          <p:cNvPr id="116" name="Google Shape;116;p15"/>
          <p:cNvGrpSpPr/>
          <p:nvPr/>
        </p:nvGrpSpPr>
        <p:grpSpPr>
          <a:xfrm>
            <a:off x="654126" y="1093413"/>
            <a:ext cx="7835747" cy="1173763"/>
            <a:chOff x="543850" y="1017213"/>
            <a:chExt cx="7835747" cy="1173763"/>
          </a:xfrm>
        </p:grpSpPr>
        <p:grpSp>
          <p:nvGrpSpPr>
            <p:cNvPr id="117" name="Google Shape;117;p15"/>
            <p:cNvGrpSpPr/>
            <p:nvPr/>
          </p:nvGrpSpPr>
          <p:grpSpPr>
            <a:xfrm>
              <a:off x="543850" y="1335125"/>
              <a:ext cx="7835747" cy="855850"/>
              <a:chOff x="543850" y="1335125"/>
              <a:chExt cx="7835747" cy="855850"/>
            </a:xfrm>
          </p:grpSpPr>
          <p:pic>
            <p:nvPicPr>
              <p:cNvPr id="118" name="Google Shape;118;p15"/>
              <p:cNvPicPr preferRelativeResize="0"/>
              <p:nvPr/>
            </p:nvPicPr>
            <p:blipFill>
              <a:blip r:embed="rId12">
                <a:alphaModFix/>
              </a:blip>
              <a:stretch>
                <a:fillRect/>
              </a:stretch>
            </p:blipFill>
            <p:spPr>
              <a:xfrm>
                <a:off x="543850" y="1421824"/>
                <a:ext cx="2169274" cy="682453"/>
              </a:xfrm>
              <a:prstGeom prst="rect">
                <a:avLst/>
              </a:prstGeom>
              <a:noFill/>
              <a:ln>
                <a:noFill/>
              </a:ln>
            </p:spPr>
          </p:pic>
          <p:pic>
            <p:nvPicPr>
              <p:cNvPr id="119" name="Google Shape;119;p15"/>
              <p:cNvPicPr preferRelativeResize="0"/>
              <p:nvPr/>
            </p:nvPicPr>
            <p:blipFill>
              <a:blip r:embed="rId13">
                <a:alphaModFix/>
              </a:blip>
              <a:stretch>
                <a:fillRect/>
              </a:stretch>
            </p:blipFill>
            <p:spPr>
              <a:xfrm>
                <a:off x="2984526" y="1471325"/>
                <a:ext cx="3208297" cy="583450"/>
              </a:xfrm>
              <a:prstGeom prst="rect">
                <a:avLst/>
              </a:prstGeom>
              <a:noFill/>
              <a:ln>
                <a:noFill/>
              </a:ln>
            </p:spPr>
          </p:pic>
          <p:pic>
            <p:nvPicPr>
              <p:cNvPr id="120" name="Google Shape;120;p15"/>
              <p:cNvPicPr preferRelativeResize="0"/>
              <p:nvPr/>
            </p:nvPicPr>
            <p:blipFill>
              <a:blip r:embed="rId14">
                <a:alphaModFix/>
              </a:blip>
              <a:stretch>
                <a:fillRect/>
              </a:stretch>
            </p:blipFill>
            <p:spPr>
              <a:xfrm>
                <a:off x="6464225" y="1335125"/>
                <a:ext cx="1915372" cy="855850"/>
              </a:xfrm>
              <a:prstGeom prst="rect">
                <a:avLst/>
              </a:prstGeom>
              <a:noFill/>
              <a:ln>
                <a:noFill/>
              </a:ln>
            </p:spPr>
          </p:pic>
        </p:grpSp>
        <p:sp>
          <p:nvSpPr>
            <p:cNvPr id="121" name="Google Shape;121;p15"/>
            <p:cNvSpPr txBox="1"/>
            <p:nvPr/>
          </p:nvSpPr>
          <p:spPr>
            <a:xfrm>
              <a:off x="2497924" y="1017213"/>
              <a:ext cx="39276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Active Projects</a:t>
              </a:r>
              <a:endParaRPr>
                <a:latin typeface="Gill Sans"/>
                <a:ea typeface="Gill Sans"/>
                <a:cs typeface="Gill Sans"/>
                <a:sym typeface="Gill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6"/>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127" name="Google Shape;127;p16"/>
          <p:cNvPicPr preferRelativeResize="0"/>
          <p:nvPr/>
        </p:nvPicPr>
        <p:blipFill>
          <a:blip r:embed="rId3">
            <a:alphaModFix/>
          </a:blip>
          <a:stretch>
            <a:fillRect/>
          </a:stretch>
        </p:blipFill>
        <p:spPr>
          <a:xfrm>
            <a:off x="152400" y="-13250"/>
            <a:ext cx="8785575" cy="515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7"/>
          <p:cNvSpPr txBox="1"/>
          <p:nvPr>
            <p:ph type="title"/>
          </p:nvPr>
        </p:nvSpPr>
        <p:spPr>
          <a:xfrm>
            <a:off x="333992" y="159442"/>
            <a:ext cx="7893793" cy="44716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 </a:t>
            </a:r>
            <a:r>
              <a:rPr lang="en-US"/>
              <a:t>Momentum</a:t>
            </a:r>
            <a:endParaRPr/>
          </a:p>
        </p:txBody>
      </p:sp>
      <p:sp>
        <p:nvSpPr>
          <p:cNvPr id="133" name="Google Shape;133;p17"/>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graphicFrame>
        <p:nvGraphicFramePr>
          <p:cNvPr id="134" name="Google Shape;134;p17"/>
          <p:cNvGraphicFramePr/>
          <p:nvPr/>
        </p:nvGraphicFramePr>
        <p:xfrm>
          <a:off x="311725" y="674000"/>
          <a:ext cx="3000000" cy="3000000"/>
        </p:xfrm>
        <a:graphic>
          <a:graphicData uri="http://schemas.openxmlformats.org/drawingml/2006/table">
            <a:tbl>
              <a:tblPr>
                <a:noFill/>
                <a:tableStyleId>{7944C1B6-C525-4C90-B12D-3858D007C6FE}</a:tableStyleId>
              </a:tblPr>
              <a:tblGrid>
                <a:gridCol w="1444700"/>
                <a:gridCol w="1386450"/>
                <a:gridCol w="1416350"/>
                <a:gridCol w="1416350"/>
                <a:gridCol w="1416350"/>
                <a:gridCol w="1416350"/>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36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12</a:t>
                      </a:r>
                      <a:br>
                        <a:rPr b="1" lang="en-US" sz="1600">
                          <a:solidFill>
                            <a:srgbClr val="FFFFFF"/>
                          </a:solidFill>
                        </a:rPr>
                      </a:br>
                      <a:r>
                        <a:rPr lang="en-US">
                          <a:solidFill>
                            <a:srgbClr val="404146"/>
                          </a:solidFill>
                        </a:rPr>
                        <a:t>Hosted Projects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100+</a:t>
                      </a:r>
                      <a:br>
                        <a:rPr b="1" lang="en-US" sz="1600">
                          <a:solidFill>
                            <a:srgbClr val="FFFFFF"/>
                          </a:solidFill>
                        </a:rPr>
                      </a:br>
                      <a:r>
                        <a:rPr lang="en-US">
                          <a:solidFill>
                            <a:srgbClr val="404146"/>
                          </a:solidFill>
                        </a:rPr>
                        <a:t>Students Impacted</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EEECE1"/>
                          </a:solidFill>
                        </a:rPr>
                        <a:t>200+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35" name="Google Shape;135;p17"/>
          <p:cNvPicPr preferRelativeResize="0"/>
          <p:nvPr/>
        </p:nvPicPr>
        <p:blipFill>
          <a:blip r:embed="rId3">
            <a:alphaModFix/>
          </a:blip>
          <a:stretch>
            <a:fillRect/>
          </a:stretch>
        </p:blipFill>
        <p:spPr>
          <a:xfrm>
            <a:off x="1211938" y="2029000"/>
            <a:ext cx="6720124" cy="3090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Google Shape;140;p18"/>
          <p:cNvPicPr preferRelativeResize="0"/>
          <p:nvPr/>
        </p:nvPicPr>
        <p:blipFill rotWithShape="1">
          <a:blip r:embed="rId3">
            <a:alphaModFix/>
          </a:blip>
          <a:srcRect b="0" l="0" r="0" t="0"/>
          <a:stretch/>
        </p:blipFill>
        <p:spPr>
          <a:xfrm>
            <a:off x="1059024" y="822535"/>
            <a:ext cx="7230863" cy="3824124"/>
          </a:xfrm>
          <a:prstGeom prst="rect">
            <a:avLst/>
          </a:prstGeom>
          <a:noFill/>
          <a:ln>
            <a:noFill/>
          </a:ln>
        </p:spPr>
      </p:pic>
      <p:sp>
        <p:nvSpPr>
          <p:cNvPr id="141" name="Google Shape;141;p1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600"/>
              <a:t>Open Source Isn’t Slowing Down Any Time Soon</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19"/>
          <p:cNvSpPr/>
          <p:nvPr/>
        </p:nvSpPr>
        <p:spPr>
          <a:xfrm>
            <a:off x="1224318" y="1581764"/>
            <a:ext cx="6966921" cy="2298172"/>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147" name="Google Shape;147;p19"/>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148" name="Google Shape;148;p19"/>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149" name="Google Shape;149;p19"/>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150" name="Google Shape;150;p19"/>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151" name="Google Shape;151;p1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0"/>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157" name="Google Shape;157;p20"/>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158" name="Google Shape;158;p20"/>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159" name="Google Shape;159;p20"/>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160" name="Google Shape;160;p20"/>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161" name="Google Shape;161;p20"/>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162" name="Google Shape;162;p20"/>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163" name="Google Shape;163;p2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1"/>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169" name="Google Shape;169;p21"/>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170" name="Google Shape;170;p21"/>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171" name="Google Shape;171;p21"/>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172" name="Google Shape;172;p21"/>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173" name="Google Shape;173;p21"/>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174" name="Google Shape;174;p21"/>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175" name="Google Shape;175;p21"/>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176" name="Google Shape;176;p21"/>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177" name="Google Shape;177;p21"/>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178" name="Google Shape;178;p21"/>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179" name="Google Shape;179;p2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